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1"/>
  </p:notesMasterIdLst>
  <p:sldIdLst>
    <p:sldId id="274" r:id="rId2"/>
    <p:sldId id="258" r:id="rId3"/>
    <p:sldId id="259" r:id="rId4"/>
    <p:sldId id="262" r:id="rId5"/>
    <p:sldId id="263" r:id="rId6"/>
    <p:sldId id="273" r:id="rId7"/>
    <p:sldId id="277" r:id="rId8"/>
    <p:sldId id="276" r:id="rId9"/>
    <p:sldId id="278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110" autoAdjust="0"/>
  </p:normalViewPr>
  <p:slideViewPr>
    <p:cSldViewPr snapToGrid="0" snapToObjects="1">
      <p:cViewPr varScale="1">
        <p:scale>
          <a:sx n="69" d="100"/>
          <a:sy n="69" d="100"/>
        </p:scale>
        <p:origin x="63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115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428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94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2769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95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6718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642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8463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130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972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17936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300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476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165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4630400" cy="821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5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391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0939" y="835938"/>
            <a:ext cx="7442121" cy="11346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67"/>
              </a:lnSpc>
              <a:buNone/>
            </a:pPr>
            <a:r>
              <a:rPr lang="en-US" sz="3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Problem Statement: Challenges Faced in Conventional Hydroponics</a:t>
            </a:r>
            <a:endParaRPr lang="en-US" sz="3574" dirty="0"/>
          </a:p>
        </p:txBody>
      </p:sp>
      <p:sp>
        <p:nvSpPr>
          <p:cNvPr id="6" name="Text 3"/>
          <p:cNvSpPr/>
          <p:nvPr/>
        </p:nvSpPr>
        <p:spPr>
          <a:xfrm>
            <a:off x="850940" y="2806542"/>
            <a:ext cx="7442121" cy="21781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Traditional farming practices face numerous challenges such as soil degradation, limited resource efficiency, and susceptibility to climate fluctuations. In contrast, hydroponic systems offer a promising alternative by providing a controlled environment for plant growth, but they too encounter obstacles that impede widespread adoption. </a:t>
            </a:r>
            <a:endParaRPr lang="en-US" sz="1787" dirty="0" smtClean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2859"/>
              </a:lnSpc>
              <a:buNone/>
            </a:pPr>
            <a:r>
              <a:rPr lang="en-US" sz="1787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Main 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Drawbacks of Hydroponics include the following:</a:t>
            </a:r>
            <a:endParaRPr lang="en-US" sz="1787" dirty="0"/>
          </a:p>
        </p:txBody>
      </p:sp>
      <p:sp>
        <p:nvSpPr>
          <p:cNvPr id="7" name="Text 4"/>
          <p:cNvSpPr/>
          <p:nvPr/>
        </p:nvSpPr>
        <p:spPr>
          <a:xfrm>
            <a:off x="850940" y="5300365"/>
            <a:ext cx="7442121" cy="3630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• Nutrient and Water Resource Management</a:t>
            </a:r>
            <a:endParaRPr lang="en-US" sz="1787" dirty="0"/>
          </a:p>
        </p:txBody>
      </p:sp>
      <p:sp>
        <p:nvSpPr>
          <p:cNvPr id="8" name="Text 5"/>
          <p:cNvSpPr/>
          <p:nvPr/>
        </p:nvSpPr>
        <p:spPr>
          <a:xfrm>
            <a:off x="850940" y="5844897"/>
            <a:ext cx="7442121" cy="3630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• Climate Control</a:t>
            </a:r>
            <a:endParaRPr lang="en-US" sz="1787" dirty="0"/>
          </a:p>
        </p:txBody>
      </p:sp>
      <p:sp>
        <p:nvSpPr>
          <p:cNvPr id="9" name="Text 6"/>
          <p:cNvSpPr/>
          <p:nvPr/>
        </p:nvSpPr>
        <p:spPr>
          <a:xfrm>
            <a:off x="850938" y="6389429"/>
            <a:ext cx="7442121" cy="3630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• Real Time Monitoring, Remote Control Limitations</a:t>
            </a:r>
            <a:endParaRPr lang="en-US" sz="1787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0939" y="647105"/>
            <a:ext cx="7442121" cy="1418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4"/>
              </a:lnSpc>
              <a:buNone/>
            </a:pPr>
            <a:r>
              <a:rPr lang="en-US" sz="446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Automated Hydroponics: A Clever Business Solution</a:t>
            </a:r>
            <a:endParaRPr lang="en-US" sz="4467" dirty="0"/>
          </a:p>
        </p:txBody>
      </p:sp>
      <p:sp>
        <p:nvSpPr>
          <p:cNvPr id="6" name="Text 3"/>
          <p:cNvSpPr/>
          <p:nvPr/>
        </p:nvSpPr>
        <p:spPr>
          <a:xfrm>
            <a:off x="850941" y="2978831"/>
            <a:ext cx="7442120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Monitoring: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analysis of environmental parameters, ensuring precise control over nutrient delivery and environmental conditions.</a:t>
            </a:r>
            <a:endParaRPr lang="en-US" sz="1787" dirty="0"/>
          </a:p>
        </p:txBody>
      </p:sp>
      <p:sp>
        <p:nvSpPr>
          <p:cNvPr id="7" name="Text 4"/>
          <p:cNvSpPr/>
          <p:nvPr/>
        </p:nvSpPr>
        <p:spPr>
          <a:xfrm>
            <a:off x="850940" y="4140398"/>
            <a:ext cx="7442121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Data-Driven Decision Making: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valuable insights through advanced analytics, enabling informed decisions for maximizing crop yield.</a:t>
            </a:r>
            <a:endParaRPr lang="en-US" sz="1787" dirty="0"/>
          </a:p>
        </p:txBody>
      </p:sp>
      <p:sp>
        <p:nvSpPr>
          <p:cNvPr id="8" name="Text 5"/>
          <p:cNvSpPr/>
          <p:nvPr/>
        </p:nvSpPr>
        <p:spPr>
          <a:xfrm>
            <a:off x="850940" y="5224617"/>
            <a:ext cx="7442121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Enhanced Crop Yield: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synergy of automation with hydroponics ensures a consistent, year-round production cycle. </a:t>
            </a:r>
            <a:endParaRPr lang="en-US" sz="1787" dirty="0"/>
          </a:p>
        </p:txBody>
      </p:sp>
      <p:sp>
        <p:nvSpPr>
          <p:cNvPr id="9" name="Text 6"/>
          <p:cNvSpPr/>
          <p:nvPr/>
        </p:nvSpPr>
        <p:spPr>
          <a:xfrm>
            <a:off x="850940" y="6001064"/>
            <a:ext cx="7442121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Sustainability: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eliminating soil and incorporating automation, our system addresses the challenges of traditional farming while promoting sustainable agriculture practices.</a:t>
            </a:r>
            <a:endParaRPr lang="en-US" sz="1787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0940" y="1210508"/>
            <a:ext cx="6900267" cy="7091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4"/>
              </a:lnSpc>
              <a:buNone/>
            </a:pPr>
            <a:r>
              <a:rPr lang="en-US" sz="446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Unique Selling Proposition</a:t>
            </a:r>
            <a:endParaRPr lang="en-US" sz="4467" dirty="0"/>
          </a:p>
        </p:txBody>
      </p:sp>
      <p:sp>
        <p:nvSpPr>
          <p:cNvPr id="6" name="Text 3"/>
          <p:cNvSpPr/>
          <p:nvPr/>
        </p:nvSpPr>
        <p:spPr>
          <a:xfrm>
            <a:off x="850940" y="2259925"/>
            <a:ext cx="7442121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Urban Agriculture Redefined: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Break free from city constraints. Our solution empowers you to grow crops anywhere in the city, minimizing transportation costs and bringing farming to your doorstep.</a:t>
            </a:r>
            <a:endParaRPr lang="en-US" sz="1787" dirty="0"/>
          </a:p>
        </p:txBody>
      </p:sp>
      <p:sp>
        <p:nvSpPr>
          <p:cNvPr id="7" name="Text 4"/>
          <p:cNvSpPr/>
          <p:nvPr/>
        </p:nvSpPr>
        <p:spPr>
          <a:xfrm>
            <a:off x="850940" y="3604260"/>
            <a:ext cx="7442121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Minimal Labor, Maximum Yield: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Say goodbye to excessive labor costs. Our system's automation reduces the need for extensive manual work, maximizing efficiency and minimizing labor expenses.</a:t>
            </a:r>
            <a:endParaRPr lang="en-US" sz="1787" dirty="0"/>
          </a:p>
        </p:txBody>
      </p:sp>
      <p:sp>
        <p:nvSpPr>
          <p:cNvPr id="8" name="Text 5"/>
          <p:cNvSpPr/>
          <p:nvPr/>
        </p:nvSpPr>
        <p:spPr>
          <a:xfrm>
            <a:off x="850940" y="4948595"/>
            <a:ext cx="7442121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Year-Round Productivity: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Break free from seasonal constraints. Our system ensures year-round production, offering a reliable and consistent supply of fresh crops irrespective of external factors. </a:t>
            </a:r>
            <a:endParaRPr lang="en-US" sz="1787" dirty="0"/>
          </a:p>
        </p:txBody>
      </p:sp>
      <p:sp>
        <p:nvSpPr>
          <p:cNvPr id="9" name="Text 6"/>
          <p:cNvSpPr/>
          <p:nvPr/>
        </p:nvSpPr>
        <p:spPr>
          <a:xfrm>
            <a:off x="850940" y="6292929"/>
            <a:ext cx="7442121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Effortless Automation:</a:t>
            </a:r>
            <a:r>
              <a:rPr lang="en-US" sz="1787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1787" dirty="0">
                <a:solidFill>
                  <a:srgbClr val="CCCCCC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 more gardening grind! Our system takes care of everything automatically, making plant-growing a breeze.</a:t>
            </a:r>
            <a:endParaRPr lang="en-US" sz="1787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40236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850940" y="624007"/>
            <a:ext cx="4538305" cy="7091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4"/>
              </a:lnSpc>
              <a:buNone/>
            </a:pPr>
            <a:r>
              <a:rPr lang="en-US" sz="446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Target Market</a:t>
            </a:r>
            <a:endParaRPr lang="en-US" sz="4467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094" y="1928693"/>
            <a:ext cx="3369588" cy="28064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36094" y="4993136"/>
            <a:ext cx="2269093" cy="3544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2"/>
              </a:lnSpc>
              <a:buNone/>
            </a:pPr>
            <a:r>
              <a:rPr lang="en-US" sz="223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Urban Farming</a:t>
            </a:r>
            <a:endParaRPr lang="en-US" sz="2233" dirty="0"/>
          </a:p>
        </p:txBody>
      </p:sp>
      <p:sp>
        <p:nvSpPr>
          <p:cNvPr id="7" name="Text 4"/>
          <p:cNvSpPr/>
          <p:nvPr/>
        </p:nvSpPr>
        <p:spPr>
          <a:xfrm>
            <a:off x="1131571" y="5571649"/>
            <a:ext cx="3741766" cy="1162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7"/>
              </a:lnSpc>
              <a:buNone/>
            </a:pPr>
            <a:r>
              <a:rPr lang="en-US" sz="14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According to Mordor Intelligence, the global hydroponics market reached $23.94 billion in 2020 and is projected to grow at a robust CAGR of 6.8% from 2021 to 2026.</a:t>
            </a:r>
            <a:endParaRPr lang="en-US" sz="1429" dirty="0"/>
          </a:p>
        </p:txBody>
      </p:sp>
      <p:sp>
        <p:nvSpPr>
          <p:cNvPr id="8" name="Text 5"/>
          <p:cNvSpPr/>
          <p:nvPr/>
        </p:nvSpPr>
        <p:spPr>
          <a:xfrm>
            <a:off x="1131569" y="6934655"/>
            <a:ext cx="3939897" cy="2905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87"/>
              </a:lnSpc>
              <a:buNone/>
            </a:pPr>
            <a:r>
              <a:rPr lang="en-US" sz="14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Source: Parna farms, Coimbatore.</a:t>
            </a:r>
            <a:endParaRPr lang="en-US" sz="1429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4853" y="1944230"/>
            <a:ext cx="3385423" cy="277534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52098" y="4990386"/>
            <a:ext cx="3228618" cy="3544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2"/>
              </a:lnSpc>
              <a:buNone/>
            </a:pPr>
            <a:r>
              <a:rPr lang="en-US" sz="223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Commercial Hydroponics</a:t>
            </a:r>
            <a:endParaRPr lang="en-US" sz="2233" dirty="0"/>
          </a:p>
        </p:txBody>
      </p:sp>
      <p:sp>
        <p:nvSpPr>
          <p:cNvPr id="11" name="Text 7"/>
          <p:cNvSpPr/>
          <p:nvPr/>
        </p:nvSpPr>
        <p:spPr>
          <a:xfrm>
            <a:off x="5352098" y="5540573"/>
            <a:ext cx="3939897" cy="20335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7"/>
              </a:lnSpc>
              <a:buNone/>
            </a:pPr>
            <a:r>
              <a:rPr lang="en-US" sz="14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primary market includes providing automation solutions for small, medium scale hydroponic nurseries actively providing locally grown, pesticide-free fresh produce but by using conventional techniques. Our methods boost the efficiency, cut labor costs, and embrace modern farming with our innovative solutions.</a:t>
            </a:r>
            <a:endParaRPr lang="en-US" sz="1429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9448" y="1928692"/>
            <a:ext cx="3907512" cy="276879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850230" y="4888743"/>
            <a:ext cx="2269093" cy="3544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2"/>
              </a:lnSpc>
              <a:buNone/>
            </a:pPr>
            <a:r>
              <a:rPr lang="en-US" sz="223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Home Gardening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9853255" y="5370195"/>
            <a:ext cx="3939897" cy="1452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7"/>
              </a:lnSpc>
              <a:buNone/>
            </a:pPr>
            <a:r>
              <a:rPr lang="en-US" sz="14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Riding the wave of sustainability and health consciousness, our customers are willing to pay a premium of up to 25% more for hydroponically grown products compared to conventionally grown alternatives.</a:t>
            </a:r>
            <a:endParaRPr lang="en-US" sz="1429" dirty="0"/>
          </a:p>
        </p:txBody>
      </p:sp>
      <p:pic>
        <p:nvPicPr>
          <p:cNvPr id="15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46" t="-2893" r="-144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216106" y="978218"/>
            <a:ext cx="6193440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7360"/>
              </a:lnSpc>
            </a:pPr>
            <a:r>
              <a:rPr lang="en-US" sz="6400" b="1" dirty="0">
                <a:solidFill>
                  <a:srgbClr val="F1F0E6"/>
                </a:solidFill>
                <a:latin typeface="Roboto Bold"/>
              </a:rPr>
              <a:t>Revenue Model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9861" y="553539"/>
            <a:ext cx="7393146" cy="7122523"/>
            <a:chOff x="0" y="0"/>
            <a:chExt cx="2077472" cy="20014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77472" cy="2001427"/>
            </a:xfrm>
            <a:custGeom>
              <a:avLst/>
              <a:gdLst/>
              <a:ahLst/>
              <a:cxnLst/>
              <a:rect l="l" t="t" r="r" b="b"/>
              <a:pathLst>
                <a:path w="2077472" h="2001427">
                  <a:moveTo>
                    <a:pt x="0" y="0"/>
                  </a:moveTo>
                  <a:lnTo>
                    <a:pt x="2077472" y="0"/>
                  </a:lnTo>
                  <a:lnTo>
                    <a:pt x="2077472" y="2001427"/>
                  </a:lnTo>
                  <a:lnTo>
                    <a:pt x="0" y="2001427"/>
                  </a:lnTo>
                  <a:close/>
                </a:path>
              </a:pathLst>
            </a:custGeom>
            <a:solidFill>
              <a:srgbClr val="000020"/>
            </a:soli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077472" cy="2001427"/>
            </a:xfrm>
            <a:prstGeom prst="rect">
              <a:avLst/>
            </a:prstGeom>
          </p:spPr>
          <p:txBody>
            <a:bodyPr lIns="47614" tIns="47614" rIns="47614" bIns="47614" rtlCol="0" anchor="ctr"/>
            <a:lstStyle/>
            <a:p>
              <a:pPr algn="ctr">
                <a:lnSpc>
                  <a:spcPts val="2426"/>
                </a:lnSpc>
              </a:pPr>
              <a:endParaRPr sz="144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22960" y="1677162"/>
            <a:ext cx="3640309" cy="636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2705" lvl="1" indent="-276352">
              <a:lnSpc>
                <a:spcPts val="3149"/>
              </a:lnSpc>
              <a:buFont typeface="Arial"/>
              <a:buChar char="•"/>
            </a:pPr>
            <a:r>
              <a:rPr lang="en-US" sz="2560" dirty="0">
                <a:solidFill>
                  <a:srgbClr val="FFFFFF"/>
                </a:solidFill>
                <a:latin typeface="Lato"/>
              </a:rPr>
              <a:t>Providing Customized Automation for existing Hydroponics Businesses with various pricing options based on size and type of setup.</a:t>
            </a:r>
          </a:p>
          <a:p>
            <a:pPr>
              <a:lnSpc>
                <a:spcPts val="3149"/>
              </a:lnSpc>
            </a:pPr>
            <a:endParaRPr lang="en-US" sz="2560" dirty="0">
              <a:solidFill>
                <a:srgbClr val="FFFFFF"/>
              </a:solidFill>
              <a:latin typeface="Lato"/>
            </a:endParaRPr>
          </a:p>
          <a:p>
            <a:pPr marL="552705" lvl="1" indent="-276352">
              <a:lnSpc>
                <a:spcPts val="3149"/>
              </a:lnSpc>
              <a:buFont typeface="Arial"/>
              <a:buChar char="•"/>
            </a:pPr>
            <a:r>
              <a:rPr lang="en-US" sz="2560" dirty="0">
                <a:solidFill>
                  <a:srgbClr val="FFFFFF"/>
                </a:solidFill>
                <a:latin typeface="Lato"/>
              </a:rPr>
              <a:t>Providing Subscription based Maintenance plans for the Automated Hydroponics Setups.</a:t>
            </a:r>
          </a:p>
          <a:p>
            <a:pPr>
              <a:lnSpc>
                <a:spcPts val="3149"/>
              </a:lnSpc>
            </a:pPr>
            <a:endParaRPr lang="en-US" sz="2560" dirty="0">
              <a:solidFill>
                <a:srgbClr val="FFFFFF"/>
              </a:solidFill>
              <a:latin typeface="La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22960" y="797624"/>
            <a:ext cx="5164789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 spc="188">
                <a:solidFill>
                  <a:srgbClr val="F1F0E6"/>
                </a:solidFill>
                <a:latin typeface="Lato Bold"/>
              </a:rPr>
              <a:t>Initial Revenue Plan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748345" y="2731851"/>
            <a:ext cx="9518831" cy="4674789"/>
            <a:chOff x="0" y="0"/>
            <a:chExt cx="1930892" cy="94827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30892" cy="948279"/>
            </a:xfrm>
            <a:custGeom>
              <a:avLst/>
              <a:gdLst/>
              <a:ahLst/>
              <a:cxnLst/>
              <a:rect l="l" t="t" r="r" b="b"/>
              <a:pathLst>
                <a:path w="1930892" h="948279">
                  <a:moveTo>
                    <a:pt x="0" y="0"/>
                  </a:moveTo>
                  <a:lnTo>
                    <a:pt x="1930892" y="0"/>
                  </a:lnTo>
                  <a:lnTo>
                    <a:pt x="1930892" y="948279"/>
                  </a:lnTo>
                  <a:lnTo>
                    <a:pt x="0" y="948279"/>
                  </a:lnTo>
                  <a:close/>
                </a:path>
              </a:pathLst>
            </a:custGeom>
            <a:solidFill>
              <a:srgbClr val="10201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1930892" cy="948279"/>
            </a:xfrm>
            <a:prstGeom prst="rect">
              <a:avLst/>
            </a:prstGeom>
          </p:spPr>
          <p:txBody>
            <a:bodyPr lIns="65958" tIns="65958" rIns="65958" bIns="65958" rtlCol="0" anchor="ctr"/>
            <a:lstStyle/>
            <a:p>
              <a:pPr algn="ctr">
                <a:lnSpc>
                  <a:spcPts val="2426"/>
                </a:lnSpc>
              </a:pPr>
              <a:endParaRPr sz="1440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151770" y="3783483"/>
            <a:ext cx="8655670" cy="2782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2705" lvl="1" indent="-276352">
              <a:lnSpc>
                <a:spcPts val="3149"/>
              </a:lnSpc>
              <a:buFont typeface="Arial"/>
              <a:buChar char="•"/>
            </a:pPr>
            <a:r>
              <a:rPr lang="en-US" sz="2560">
                <a:solidFill>
                  <a:srgbClr val="FFFFFF"/>
                </a:solidFill>
                <a:latin typeface="Lato"/>
              </a:rPr>
              <a:t>Expand services to more cities.</a:t>
            </a:r>
          </a:p>
          <a:p>
            <a:pPr>
              <a:lnSpc>
                <a:spcPts val="3149"/>
              </a:lnSpc>
            </a:pPr>
            <a:endParaRPr lang="en-US" sz="2560">
              <a:solidFill>
                <a:srgbClr val="FFFFFF"/>
              </a:solidFill>
              <a:latin typeface="Lato"/>
            </a:endParaRPr>
          </a:p>
          <a:p>
            <a:pPr marL="552705" lvl="1" indent="-276352">
              <a:lnSpc>
                <a:spcPts val="3149"/>
              </a:lnSpc>
              <a:buFont typeface="Arial"/>
              <a:buChar char="•"/>
            </a:pPr>
            <a:r>
              <a:rPr lang="en-US" sz="2560">
                <a:solidFill>
                  <a:srgbClr val="FFFFFF"/>
                </a:solidFill>
                <a:latin typeface="Lato"/>
              </a:rPr>
              <a:t>Establish our own farms and supply fresh produce to local markets, Hotels, etc.,</a:t>
            </a:r>
          </a:p>
          <a:p>
            <a:pPr>
              <a:lnSpc>
                <a:spcPts val="3149"/>
              </a:lnSpc>
            </a:pPr>
            <a:endParaRPr lang="en-US" sz="2560">
              <a:solidFill>
                <a:srgbClr val="FFFFFF"/>
              </a:solidFill>
              <a:latin typeface="Lato"/>
            </a:endParaRPr>
          </a:p>
          <a:p>
            <a:pPr marL="552705" lvl="1" indent="-276352">
              <a:lnSpc>
                <a:spcPts val="3149"/>
              </a:lnSpc>
              <a:buFont typeface="Arial"/>
              <a:buChar char="•"/>
            </a:pPr>
            <a:r>
              <a:rPr lang="en-US" sz="2560">
                <a:solidFill>
                  <a:srgbClr val="FFFFFF"/>
                </a:solidFill>
                <a:latin typeface="Lato"/>
              </a:rPr>
              <a:t>Provide automated hydroponic kits to individual customers as an additional revenue stream.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095146" y="2911900"/>
            <a:ext cx="8712294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 spc="188">
                <a:solidFill>
                  <a:srgbClr val="F1F0E6"/>
                </a:solidFill>
                <a:latin typeface="Lato Bold"/>
              </a:rPr>
              <a:t>Future Expansions</a:t>
            </a:r>
          </a:p>
        </p:txBody>
      </p:sp>
    </p:spTree>
    <p:extLst>
      <p:ext uri="{BB962C8B-B14F-4D97-AF65-F5344CB8AC3E}">
        <p14:creationId xmlns:p14="http://schemas.microsoft.com/office/powerpoint/2010/main" val="333878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15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705677" cy="822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1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1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455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479</Words>
  <Application>Microsoft Office PowerPoint</Application>
  <PresentationFormat>Custom</PresentationFormat>
  <Paragraphs>39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Lato</vt:lpstr>
      <vt:lpstr>Lato Bold</vt:lpstr>
      <vt:lpstr>Nunito</vt:lpstr>
      <vt:lpstr>PT Sans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18</cp:revision>
  <dcterms:created xsi:type="dcterms:W3CDTF">2024-02-20T13:13:29Z</dcterms:created>
  <dcterms:modified xsi:type="dcterms:W3CDTF">2024-04-05T07:50:01Z</dcterms:modified>
</cp:coreProperties>
</file>